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exists only to brief the presenter. Delete it. The deck is designed to be presented by a volunteer, not by a professional, and the notes under every slide are written on that assumption.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Say who you are and how long you will take. 'Fifteen minutes, then I would like a decision on three things.' Setting the time expectation at the start is the single most useful thing you can do.</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not soften this. People respond well to a clear ask and badly to a presentation that circles the point. If you only have two asks, say two. If the budget is nil, say nil - it is still a decision worth minuting.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slide that decides whether the rest of the deck lands. Resist national statistics. One real local example - the family who could not find the service time, the member who has not been able to get to church since February - is worth more than any figure. If you cannot name a real example, the priority may not be the right one yet.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numbers come from the digital health check scorer. Bring the workbook with you but do not project it. If someone challenges a score, that is a good sign - it means they are engaged. Say how the score was arrived at and who was in the room.</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 this on a phone in front of the meeting if you can. Search the church name and the town, and let the room watch. It is more persuasive than any slide, and it takes twenty seconds. Practise it first so you are not fumbling.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short pause here. It signals a change of gear and gives people a moment to stop thinking about the last slide.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to ninety seconds. The room does not need the implementation detail; they need to know it has a name against it and a date. If you cannot name a lead, say so honestly - 'we need a volunteer for this' is a legitimate ask and it often gets answered in the room.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to ninety seconds. The room does not need the implementation detail; they need to know it has a name against it and a date. If you cannot name a lead, say so honestly - 'we need a volunteer for this' is a legitimate ask and it often gets answered in the room.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to ninety seconds. The room does not need the implementation detail; they need to know it has a name against it and a date. If you cannot name a lead, say so honestly - 'we need a volunteer for this' is a legitimate ask and it often gets answered in the room.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rules. Give the annual figure, not the monthly one - twelve pounds a month gets waved through and a hundred and forty-four pounds a year gets a proper decision, and they are the same request. And assume every advertised price excludes VAT unless it says otherwise, because most churches cannot reclaim it. Check the charity and nonprofit tiers before you bring a number here; churches routinely pay full price for software they could have had free.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does real work. Without it, a good discussion adds four more ideas and the three priorities quietly become seven. Naming the boundary early makes it much easier to say 'that is a good idea for the next round' without it sounding like a rejection.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this slide out word for word and then stop talking. The silence is useful. If the chair wants to amend the wording, that is a good outcome - it means the decision is real. Have a pen ready to note any changes.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Ending on 'what happens on Tuesday' rather than 'thank you for your time' is what turns a decision into a thing that actually happens. Offer to send the one-page planner round afterwards so nobody has to take notes.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Keep this up while you take questions. If a question needs an answer you do not have, say so and write it down - 'I will find out and email everyone this week' is a better answer than a guess, and it costs you nothing.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How to use this deck</a:t>
            </a:r>
          </a:p>
        </p:txBody>
      </p:sp>
      <p:sp>
        <p:nvSpPr>
          <p:cNvPr id="3" name="Content Placeholder 2"/>
          <p:cNvSpPr>
            <a:spLocks noGrp="1"/>
          </p:cNvSpPr>
          <p:nvPr>
            <p:ph idx="1"/>
          </p:nvPr>
        </p:nvSpPr>
        <p:spPr>
          <a:xfrm>
            <a:off x="777240" y="1737360"/>
            <a:ext cx="10637215" cy="4480560"/>
          </a:xfrm>
        </p:spPr>
        <p:txBody>
          <a:bodyPr wrap="square"/>
          <a:lstStyle/>
          <a:p>
            <a:pPr>
              <a:lnSpc>
                <a:spcPct val="120000"/>
              </a:lnSpc>
              <a:spcAft>
                <a:spcPts val="1000"/>
              </a:spcAft>
            </a:pPr>
            <a:r>
              <a:rPr sz="1600">
                <a:solidFill>
                  <a:srgbClr val="1A3247"/>
                </a:solidFill>
                <a:latin typeface="Work Sans"/>
              </a:rPr>
              <a:t>Delete this slide before you present it. It is a note to you, not to the meeting.</a:t>
            </a:r>
          </a:p>
          <a:p>
            <a:pPr>
              <a:lnSpc>
                <a:spcPct val="120000"/>
              </a:lnSpc>
              <a:spcAft>
                <a:spcPts val="1000"/>
              </a:spcAft>
            </a:pPr>
            <a:r>
              <a:rPr sz="1600">
                <a:solidFill>
                  <a:srgbClr val="1A3247"/>
                </a:solidFill>
                <a:latin typeface="Work Sans"/>
              </a:rPr>
              <a:t>Fill in every [SQUARE BRACKET]. There are more than fifty, so start early. If you cannot answer one, that is worth knowing before the meeting rather than during it.</a:t>
            </a:r>
          </a:p>
          <a:p>
            <a:pPr>
              <a:lnSpc>
                <a:spcPct val="120000"/>
              </a:lnSpc>
              <a:spcAft>
                <a:spcPts val="1000"/>
              </a:spcAft>
            </a:pPr>
            <a:r>
              <a:rPr sz="1600">
                <a:solidFill>
                  <a:srgbClr val="1A3247"/>
                </a:solidFill>
                <a:latin typeface="Work Sans"/>
              </a:rPr>
              <a:t>Run it in fifteen minutes and leave fifteen for discussion. A meeting that has been talked at for half an hour does not make decisions, it defers them.</a:t>
            </a:r>
          </a:p>
          <a:p>
            <a:pPr>
              <a:lnSpc>
                <a:spcPct val="120000"/>
              </a:lnSpc>
              <a:spcAft>
                <a:spcPts val="1000"/>
              </a:spcAft>
            </a:pPr>
            <a:r>
              <a:rPr sz="1600">
                <a:solidFill>
                  <a:srgbClr val="1A3247"/>
                </a:solidFill>
                <a:latin typeface="Work Sans"/>
              </a:rPr>
              <a:t>Take the health check scorer and the tools workbook with you as the evidence behind the 'where we are' and 'what it costs' slides. Do not put the detail on the slides themselves.</a:t>
            </a:r>
          </a:p>
          <a:p>
            <a:pPr>
              <a:lnSpc>
                <a:spcPct val="120000"/>
              </a:lnSpc>
              <a:spcAft>
                <a:spcPts val="1000"/>
              </a:spcAft>
            </a:pPr>
            <a:r>
              <a:rPr sz="1600">
                <a:solidFill>
                  <a:srgbClr val="1A3247"/>
                </a:solidFill>
                <a:latin typeface="Work Sans"/>
              </a:rPr>
              <a:t>Read the speaker notes under each slide. They say what the slide is for and what to have ready.</a:t>
            </a:r>
          </a:p>
          <a:p>
            <a:pPr lvl="1">
              <a:lnSpc>
                <a:spcPct val="120000"/>
              </a:lnSpc>
              <a:spcAft>
                <a:spcPts val="1000"/>
              </a:spcAft>
            </a:pPr>
            <a:r>
              <a:rPr sz="1200">
                <a:solidFill>
                  <a:srgbClr val="4A5C6B"/>
                </a:solidFill>
                <a:latin typeface="Work Sans"/>
              </a:rPr>
              <a:t>The ask comes third, before the evidence rather than after it. That is deliberate: people listen differently once they know what you want.</a:t>
            </a:r>
          </a:p>
          <a:p>
            <a:pPr lvl="1">
              <a:lnSpc>
                <a:spcPct val="120000"/>
              </a:lnSpc>
              <a:spcAft>
                <a:spcPts val="1000"/>
              </a:spcAft>
            </a:pPr>
            <a:r>
              <a:rPr sz="1200">
                <a:solidFill>
                  <a:srgbClr val="4A5C6B"/>
                </a:solidFill>
                <a:latin typeface="Work Sans"/>
              </a:rPr>
              <a:t>This template is a starting point for your church to adapt, not legal advice. We check it carefully and date it, but we cannot guarantee it is complete, current or right for your church: check anything you rely on. Last reviewed: 7 September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A3247"/>
        </a:solidFill>
        <a:effectLst/>
      </p:bgPr>
    </p:bg>
    <p:spTree>
      <p:nvGrpSpPr>
        <p:cNvPr id="1" name=""/>
        <p:cNvGrpSpPr/>
        <p:nvPr/>
      </p:nvGrpSpPr>
      <p:grpSpPr/>
      <p:sp>
        <p:nvSpPr>
          <p:cNvPr id="2" name="Title 1"/>
          <p:cNvSpPr>
            <a:spLocks noGrp="1"/>
          </p:cNvSpPr>
          <p:nvPr>
            <p:ph type="ctrTitle"/>
          </p:nvPr>
        </p:nvSpPr>
        <p:spPr>
          <a:xfrm>
            <a:off x="777240" y="2011680"/>
            <a:ext cx="10637215" cy="2011680"/>
          </a:xfrm>
        </p:spPr>
        <p:txBody>
          <a:bodyPr wrap="square"/>
          <a:lstStyle/>
          <a:p>
            <a:pPr algn="l">
              <a:lnSpc>
                <a:spcPct val="115000"/>
              </a:lnSpc>
            </a:pPr>
            <a:r>
              <a:rPr sz="4000" b="1">
                <a:solidFill>
                  <a:srgbClr val="FFFFFF"/>
                </a:solidFill>
                <a:latin typeface="Work Sans"/>
              </a:rPr>
              <a:t>[CHURCH NAME]: our digital priorities</a:t>
            </a:r>
          </a:p>
        </p:txBody>
      </p:sp>
      <p:sp>
        <p:nvSpPr>
          <p:cNvPr id="3" name="Subtitle 2"/>
          <p:cNvSpPr>
            <a:spLocks noGrp="1"/>
          </p:cNvSpPr>
          <p:nvPr>
            <p:ph type="subTitle" idx="1"/>
          </p:nvPr>
        </p:nvSpPr>
        <p:spPr>
          <a:xfrm>
            <a:off x="777240" y="4114800"/>
            <a:ext cx="10637215" cy="1463040"/>
          </a:xfrm>
        </p:spPr>
        <p:txBody>
          <a:bodyPr wrap="square"/>
          <a:lstStyle/>
          <a:p>
            <a:pPr algn="l">
              <a:lnSpc>
                <a:spcPct val="115000"/>
              </a:lnSpc>
            </a:pPr>
            <a:r>
              <a:rPr sz="1800" b="0">
                <a:solidFill>
                  <a:srgbClr val="E88B4D"/>
                </a:solidFill>
                <a:latin typeface="Work Sans"/>
              </a:rPr>
              <a:t>A paper for [CHURCH COUNCIL / PCC / DEACONS / ELDERS / TRUSTEES]</a:t>
            </a:r>
          </a:p>
          <a:p>
            <a:pPr algn="l">
              <a:lnSpc>
                <a:spcPct val="115000"/>
              </a:lnSpc>
            </a:pPr>
            <a:r>
              <a:rPr sz="1800" b="0">
                <a:solidFill>
                  <a:srgbClr val="E88B4D"/>
                </a:solidFill>
                <a:latin typeface="Work Sans"/>
              </a:rPr>
              <a:t>[NAME AND ROLE]  |  [DD/MM/YYYY]</a:t>
            </a:r>
          </a:p>
          <a:p>
            <a:pPr algn="l">
              <a:lnSpc>
                <a:spcPct val="115000"/>
              </a:lnSpc>
            </a:pPr>
            <a:r>
              <a:rPr sz="1800" b="0">
                <a:solidFill>
                  <a:srgbClr val="E88B4D"/>
                </a:solidFill>
                <a:latin typeface="Work Sans"/>
              </a:rPr>
              <a:t>Template by Church Digital Strategy  |  churchdigitalstrategy.com  |  Last reviewed: 7 September 2026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What we are asking you to decide today</a:t>
            </a:r>
          </a:p>
        </p:txBody>
      </p:sp>
      <p:sp>
        <p:nvSpPr>
          <p:cNvPr id="3" name="Content Placeholder 2"/>
          <p:cNvSpPr>
            <a:spLocks noGrp="1"/>
          </p:cNvSpPr>
          <p:nvPr>
            <p:ph idx="1"/>
          </p:nvPr>
        </p:nvSpPr>
        <p:spPr>
          <a:xfrm>
            <a:off x="777240" y="1737360"/>
            <a:ext cx="10637215" cy="4480560"/>
          </a:xfrm>
        </p:spPr>
        <p:txBody>
          <a:bodyPr wrap="square"/>
          <a:lstStyle/>
          <a:p>
            <a:pPr>
              <a:lnSpc>
                <a:spcPct val="120000"/>
              </a:lnSpc>
              <a:spcAft>
                <a:spcPts val="1000"/>
              </a:spcAft>
            </a:pPr>
            <a:r>
              <a:rPr sz="2000">
                <a:solidFill>
                  <a:srgbClr val="1A3247"/>
                </a:solidFill>
                <a:latin typeface="Work Sans"/>
              </a:rPr>
              <a:t>Agree the three digital priorities set out in the next section.</a:t>
            </a:r>
          </a:p>
          <a:p>
            <a:pPr>
              <a:lnSpc>
                <a:spcPct val="120000"/>
              </a:lnSpc>
              <a:spcAft>
                <a:spcPts val="1000"/>
              </a:spcAft>
            </a:pPr>
            <a:r>
              <a:rPr sz="2000">
                <a:solidFill>
                  <a:srgbClr val="1A3247"/>
                </a:solidFill>
                <a:latin typeface="Work Sans"/>
              </a:rPr>
              <a:t>Approve a budget of £[AMOUNT] a year for [WHAT].</a:t>
            </a:r>
          </a:p>
          <a:p>
            <a:pPr>
              <a:lnSpc>
                <a:spcPct val="120000"/>
              </a:lnSpc>
              <a:spcAft>
                <a:spcPts val="1000"/>
              </a:spcAft>
            </a:pPr>
            <a:r>
              <a:rPr sz="2000">
                <a:solidFill>
                  <a:srgbClr val="1A3247"/>
                </a:solidFill>
                <a:latin typeface="Work Sans"/>
              </a:rPr>
              <a:t>Name a lead for each priority, and a review date.</a:t>
            </a:r>
          </a:p>
          <a:p>
            <a:pPr lvl="1">
              <a:lnSpc>
                <a:spcPct val="120000"/>
              </a:lnSpc>
              <a:spcAft>
                <a:spcPts val="1000"/>
              </a:spcAft>
            </a:pPr>
            <a:r>
              <a:rPr sz="1600">
                <a:solidFill>
                  <a:srgbClr val="4A5C6B"/>
                </a:solidFill>
                <a:latin typeface="Work Sans"/>
              </a:rPr>
              <a:t>Nothing here needs a new committee, and nothing here starts before you have agreed 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Why this, and why now</a:t>
            </a:r>
          </a:p>
        </p:txBody>
      </p:sp>
      <p:sp>
        <p:nvSpPr>
          <p:cNvPr id="3" name="Content Placeholder 2"/>
          <p:cNvSpPr>
            <a:spLocks noGrp="1"/>
          </p:cNvSpPr>
          <p:nvPr>
            <p:ph idx="1"/>
          </p:nvPr>
        </p:nvSpPr>
        <p:spPr>
          <a:xfrm>
            <a:off x="777240" y="1737360"/>
            <a:ext cx="10637215" cy="4480560"/>
          </a:xfrm>
        </p:spPr>
        <p:txBody>
          <a:bodyPr wrap="square"/>
          <a:lstStyle/>
          <a:p>
            <a:pPr>
              <a:lnSpc>
                <a:spcPct val="120000"/>
              </a:lnSpc>
              <a:spcAft>
                <a:spcPts val="1000"/>
              </a:spcAft>
            </a:pPr>
            <a:r>
              <a:rPr sz="2000">
                <a:solidFill>
                  <a:srgbClr val="1A3247"/>
                </a:solidFill>
                <a:latin typeface="Work Sans"/>
              </a:rPr>
              <a:t>[THE SPECIFIC LOCAL REASON. Something that happened, not a general trend.]</a:t>
            </a:r>
          </a:p>
          <a:p>
            <a:pPr>
              <a:lnSpc>
                <a:spcPct val="120000"/>
              </a:lnSpc>
              <a:spcAft>
                <a:spcPts val="1000"/>
              </a:spcAft>
            </a:pPr>
            <a:r>
              <a:rPr sz="2000">
                <a:solidFill>
                  <a:srgbClr val="1A3247"/>
                </a:solidFill>
                <a:latin typeface="Work Sans"/>
              </a:rPr>
              <a:t>[WHO IS AFFECTED. A named group: housebound members, families new to the area, people who looked us up and did not come.]</a:t>
            </a:r>
          </a:p>
          <a:p>
            <a:pPr>
              <a:lnSpc>
                <a:spcPct val="120000"/>
              </a:lnSpc>
              <a:spcAft>
                <a:spcPts val="1000"/>
              </a:spcAft>
            </a:pPr>
            <a:r>
              <a:rPr sz="2000">
                <a:solidFill>
                  <a:srgbClr val="1A3247"/>
                </a:solidFill>
                <a:latin typeface="Work Sans"/>
              </a:rPr>
              <a:t>[WHAT IT COSTS US TO DO NOTHING. Be honest and specific.]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Where we are now</a:t>
            </a:r>
          </a:p>
        </p:txBody>
      </p:sp>
      <p:graphicFrame>
        <p:nvGraphicFramePr>
          <p:cNvPr id="3" name="Table 2"/>
          <p:cNvGraphicFramePr>
            <a:graphicFrameLocks noGrp="1"/>
          </p:cNvGraphicFramePr>
          <p:nvPr/>
        </p:nvGraphicFramePr>
        <p:xfrm>
          <a:off x="777240" y="1737360"/>
          <a:ext cx="10637214" cy="2688336"/>
        </p:xfrm>
        <a:graphic>
          <a:graphicData uri="http://schemas.openxmlformats.org/drawingml/2006/table">
            <a:tbl>
              <a:tblPr firstRow="1" bandRow="1">
                <a:tableStyleId>{5C22544A-7EE6-4342-B048-85BDC9FD1C3A}</a:tableStyleId>
              </a:tblPr>
              <a:tblGrid>
                <a:gridCol w="3191164"/>
                <a:gridCol w="2127443"/>
                <a:gridCol w="5318607"/>
              </a:tblGrid>
              <a:tr h="384048">
                <a:tc>
                  <a:txBody>
                    <a:bodyPr/>
                    <a:lstStyle/>
                    <a:p>
                      <a:pPr algn="l">
                        <a:lnSpc>
                          <a:spcPct val="115000"/>
                        </a:lnSpc>
                      </a:pPr>
                      <a:r>
                        <a:rPr sz="1400" b="1">
                          <a:solidFill>
                            <a:srgbClr val="FFFFFF"/>
                          </a:solidFill>
                          <a:latin typeface="Work Sans"/>
                        </a:rPr>
                        <a:t>Area</a:t>
                      </a:r>
                    </a:p>
                  </a:txBody>
                  <a:tcPr anchor="ctr">
                    <a:solidFill>
                      <a:srgbClr val="1A3247"/>
                    </a:solidFill>
                  </a:tcPr>
                </a:tc>
                <a:tc>
                  <a:txBody>
                    <a:bodyPr/>
                    <a:lstStyle/>
                    <a:p>
                      <a:pPr algn="l">
                        <a:lnSpc>
                          <a:spcPct val="115000"/>
                        </a:lnSpc>
                      </a:pPr>
                      <a:r>
                        <a:rPr sz="1400" b="1">
                          <a:solidFill>
                            <a:srgbClr val="FFFFFF"/>
                          </a:solidFill>
                          <a:latin typeface="Work Sans"/>
                        </a:rPr>
                        <a:t>Score out of 12</a:t>
                      </a:r>
                    </a:p>
                  </a:txBody>
                  <a:tcPr anchor="ctr">
                    <a:solidFill>
                      <a:srgbClr val="1A3247"/>
                    </a:solidFill>
                  </a:tcPr>
                </a:tc>
                <a:tc>
                  <a:txBody>
                    <a:bodyPr/>
                    <a:lstStyle/>
                    <a:p>
                      <a:pPr algn="l">
                        <a:lnSpc>
                          <a:spcPct val="115000"/>
                        </a:lnSpc>
                      </a:pPr>
                      <a:r>
                        <a:rPr sz="1400" b="1">
                          <a:solidFill>
                            <a:srgbClr val="FFFFFF"/>
                          </a:solidFill>
                          <a:latin typeface="Work Sans"/>
                        </a:rPr>
                        <a:t>What that means</a:t>
                      </a:r>
                    </a:p>
                  </a:txBody>
                  <a:tcPr anchor="ctr">
                    <a:solidFill>
                      <a:srgbClr val="1A3247"/>
                    </a:solidFill>
                  </a:tcPr>
                </a:tc>
              </a:tr>
              <a:tr h="384048">
                <a:tc>
                  <a:txBody>
                    <a:bodyPr/>
                    <a:lstStyle/>
                    <a:p>
                      <a:pPr algn="l">
                        <a:lnSpc>
                          <a:spcPct val="115000"/>
                        </a:lnSpc>
                      </a:pPr>
                      <a:r>
                        <a:rPr sz="1400" b="0">
                          <a:solidFill>
                            <a:srgbClr val="1A3247"/>
                          </a:solidFill>
                          <a:latin typeface="Work Sans"/>
                        </a:rPr>
                        <a:t>Website</a:t>
                      </a:r>
                    </a:p>
                  </a:txBody>
                  <a:tcPr anchor="ctr">
                    <a:solidFill>
                      <a:srgbClr val="FFFFFF"/>
                    </a:solidFill>
                  </a:tcPr>
                </a:tc>
                <a:tc>
                  <a:txBody>
                    <a:bodyPr/>
                    <a:lstStyle/>
                    <a:p>
                      <a:pPr algn="l">
                        <a:lnSpc>
                          <a:spcPct val="115000"/>
                        </a:lnSpc>
                      </a:pPr>
                      <a:r>
                        <a:rPr sz="1400" b="0">
                          <a:solidFill>
                            <a:srgbClr val="1A3247"/>
                          </a:solidFill>
                          <a:latin typeface="Work Sans"/>
                        </a:rPr>
                        <a:t>[ ]</a:t>
                      </a:r>
                    </a:p>
                  </a:txBody>
                  <a:tcPr anchor="ctr">
                    <a:solidFill>
                      <a:srgbClr val="FFFFFF"/>
                    </a:solidFill>
                  </a:tcPr>
                </a:tc>
                <a:tc>
                  <a:txBody>
                    <a:bodyPr/>
                    <a:lstStyle/>
                    <a:p>
                      <a:pPr algn="l">
                        <a:lnSpc>
                          <a:spcPct val="115000"/>
                        </a:lnSpc>
                      </a:pPr>
                      <a:r>
                        <a:rPr sz="1400" b="0">
                          <a:solidFill>
                            <a:srgbClr val="1A3247"/>
                          </a:solidFill>
                          <a:latin typeface="Work Sans"/>
                        </a:rPr>
                        <a:t>[ONE SHORT LINE]</a:t>
                      </a:r>
                    </a:p>
                  </a:txBody>
                  <a:tcPr anchor="ctr">
                    <a:solidFill>
                      <a:srgbClr val="FFFFFF"/>
                    </a:solidFill>
                  </a:tcPr>
                </a:tc>
              </a:tr>
              <a:tr h="384048">
                <a:tc>
                  <a:txBody>
                    <a:bodyPr/>
                    <a:lstStyle/>
                    <a:p>
                      <a:pPr algn="l">
                        <a:lnSpc>
                          <a:spcPct val="115000"/>
                        </a:lnSpc>
                      </a:pPr>
                      <a:r>
                        <a:rPr sz="1400" b="0">
                          <a:solidFill>
                            <a:srgbClr val="1A3247"/>
                          </a:solidFill>
                          <a:latin typeface="Work Sans"/>
                        </a:rPr>
                        <a:t>Social media</a:t>
                      </a:r>
                    </a:p>
                  </a:txBody>
                  <a:tcPr anchor="ctr">
                    <a:solidFill>
                      <a:srgbClr val="EFE8DC"/>
                    </a:solidFill>
                  </a:tcPr>
                </a:tc>
                <a:tc>
                  <a:txBody>
                    <a:bodyPr/>
                    <a:lstStyle/>
                    <a:p>
                      <a:pPr algn="l">
                        <a:lnSpc>
                          <a:spcPct val="115000"/>
                        </a:lnSpc>
                      </a:pPr>
                      <a:r>
                        <a:rPr sz="1400" b="0">
                          <a:solidFill>
                            <a:srgbClr val="1A3247"/>
                          </a:solidFill>
                          <a:latin typeface="Work Sans"/>
                        </a:rPr>
                        <a:t>[ ]</a:t>
                      </a:r>
                    </a:p>
                  </a:txBody>
                  <a:tcPr anchor="ctr">
                    <a:solidFill>
                      <a:srgbClr val="EFE8DC"/>
                    </a:solidFill>
                  </a:tcPr>
                </a:tc>
                <a:tc>
                  <a:txBody>
                    <a:bodyPr/>
                    <a:lstStyle/>
                    <a:p>
                      <a:pPr algn="l">
                        <a:lnSpc>
                          <a:spcPct val="115000"/>
                        </a:lnSpc>
                      </a:pPr>
                      <a:r>
                        <a:rPr sz="1400" b="0">
                          <a:solidFill>
                            <a:srgbClr val="1A3247"/>
                          </a:solidFill>
                          <a:latin typeface="Work Sans"/>
                        </a:rPr>
                        <a:t>[ONE SHORT LINE]</a:t>
                      </a:r>
                    </a:p>
                  </a:txBody>
                  <a:tcPr anchor="ctr">
                    <a:solidFill>
                      <a:srgbClr val="EFE8DC"/>
                    </a:solidFill>
                  </a:tcPr>
                </a:tc>
              </a:tr>
              <a:tr h="384048">
                <a:tc>
                  <a:txBody>
                    <a:bodyPr/>
                    <a:lstStyle/>
                    <a:p>
                      <a:pPr algn="l">
                        <a:lnSpc>
                          <a:spcPct val="115000"/>
                        </a:lnSpc>
                      </a:pPr>
                      <a:r>
                        <a:rPr sz="1400" b="0">
                          <a:solidFill>
                            <a:srgbClr val="1A3247"/>
                          </a:solidFill>
                          <a:latin typeface="Work Sans"/>
                        </a:rPr>
                        <a:t>Communications</a:t>
                      </a:r>
                    </a:p>
                  </a:txBody>
                  <a:tcPr anchor="ctr">
                    <a:solidFill>
                      <a:srgbClr val="FFFFFF"/>
                    </a:solidFill>
                  </a:tcPr>
                </a:tc>
                <a:tc>
                  <a:txBody>
                    <a:bodyPr/>
                    <a:lstStyle/>
                    <a:p>
                      <a:pPr algn="l">
                        <a:lnSpc>
                          <a:spcPct val="115000"/>
                        </a:lnSpc>
                      </a:pPr>
                      <a:r>
                        <a:rPr sz="1400" b="0">
                          <a:solidFill>
                            <a:srgbClr val="1A3247"/>
                          </a:solidFill>
                          <a:latin typeface="Work Sans"/>
                        </a:rPr>
                        <a:t>[ ]</a:t>
                      </a:r>
                    </a:p>
                  </a:txBody>
                  <a:tcPr anchor="ctr">
                    <a:solidFill>
                      <a:srgbClr val="FFFFFF"/>
                    </a:solidFill>
                  </a:tcPr>
                </a:tc>
                <a:tc>
                  <a:txBody>
                    <a:bodyPr/>
                    <a:lstStyle/>
                    <a:p>
                      <a:pPr algn="l">
                        <a:lnSpc>
                          <a:spcPct val="115000"/>
                        </a:lnSpc>
                      </a:pPr>
                      <a:r>
                        <a:rPr sz="1400" b="0">
                          <a:solidFill>
                            <a:srgbClr val="1A3247"/>
                          </a:solidFill>
                          <a:latin typeface="Work Sans"/>
                        </a:rPr>
                        <a:t>[ONE SHORT LINE]</a:t>
                      </a:r>
                    </a:p>
                  </a:txBody>
                  <a:tcPr anchor="ctr">
                    <a:solidFill>
                      <a:srgbClr val="FFFFFF"/>
                    </a:solidFill>
                  </a:tcPr>
                </a:tc>
              </a:tr>
              <a:tr h="384048">
                <a:tc>
                  <a:txBody>
                    <a:bodyPr/>
                    <a:lstStyle/>
                    <a:p>
                      <a:pPr algn="l">
                        <a:lnSpc>
                          <a:spcPct val="115000"/>
                        </a:lnSpc>
                      </a:pPr>
                      <a:r>
                        <a:rPr sz="1400" b="0">
                          <a:solidFill>
                            <a:srgbClr val="1A3247"/>
                          </a:solidFill>
                          <a:latin typeface="Work Sans"/>
                        </a:rPr>
                        <a:t>Data and compliance</a:t>
                      </a:r>
                    </a:p>
                  </a:txBody>
                  <a:tcPr anchor="ctr">
                    <a:solidFill>
                      <a:srgbClr val="EFE8DC"/>
                    </a:solidFill>
                  </a:tcPr>
                </a:tc>
                <a:tc>
                  <a:txBody>
                    <a:bodyPr/>
                    <a:lstStyle/>
                    <a:p>
                      <a:pPr algn="l">
                        <a:lnSpc>
                          <a:spcPct val="115000"/>
                        </a:lnSpc>
                      </a:pPr>
                      <a:r>
                        <a:rPr sz="1400" b="0">
                          <a:solidFill>
                            <a:srgbClr val="1A3247"/>
                          </a:solidFill>
                          <a:latin typeface="Work Sans"/>
                        </a:rPr>
                        <a:t>[ ]</a:t>
                      </a:r>
                    </a:p>
                  </a:txBody>
                  <a:tcPr anchor="ctr">
                    <a:solidFill>
                      <a:srgbClr val="EFE8DC"/>
                    </a:solidFill>
                  </a:tcPr>
                </a:tc>
                <a:tc>
                  <a:txBody>
                    <a:bodyPr/>
                    <a:lstStyle/>
                    <a:p>
                      <a:pPr algn="l">
                        <a:lnSpc>
                          <a:spcPct val="115000"/>
                        </a:lnSpc>
                      </a:pPr>
                      <a:r>
                        <a:rPr sz="1400" b="0">
                          <a:solidFill>
                            <a:srgbClr val="1A3247"/>
                          </a:solidFill>
                          <a:latin typeface="Work Sans"/>
                        </a:rPr>
                        <a:t>[ONE SHORT LINE]</a:t>
                      </a:r>
                    </a:p>
                  </a:txBody>
                  <a:tcPr anchor="ctr">
                    <a:solidFill>
                      <a:srgbClr val="EFE8DC"/>
                    </a:solidFill>
                  </a:tcPr>
                </a:tc>
              </a:tr>
              <a:tr h="384048">
                <a:tc>
                  <a:txBody>
                    <a:bodyPr/>
                    <a:lstStyle/>
                    <a:p>
                      <a:pPr algn="l">
                        <a:lnSpc>
                          <a:spcPct val="115000"/>
                        </a:lnSpc>
                      </a:pPr>
                      <a:r>
                        <a:rPr sz="1400" b="0">
                          <a:solidFill>
                            <a:srgbClr val="1A3247"/>
                          </a:solidFill>
                          <a:latin typeface="Work Sans"/>
                        </a:rPr>
                        <a:t>Accessibility and inclusion</a:t>
                      </a:r>
                    </a:p>
                  </a:txBody>
                  <a:tcPr anchor="ctr">
                    <a:solidFill>
                      <a:srgbClr val="FFFFFF"/>
                    </a:solidFill>
                  </a:tcPr>
                </a:tc>
                <a:tc>
                  <a:txBody>
                    <a:bodyPr/>
                    <a:lstStyle/>
                    <a:p>
                      <a:pPr algn="l">
                        <a:lnSpc>
                          <a:spcPct val="115000"/>
                        </a:lnSpc>
                      </a:pPr>
                      <a:r>
                        <a:rPr sz="1400" b="0">
                          <a:solidFill>
                            <a:srgbClr val="1A3247"/>
                          </a:solidFill>
                          <a:latin typeface="Work Sans"/>
                        </a:rPr>
                        <a:t>[ ]</a:t>
                      </a:r>
                    </a:p>
                  </a:txBody>
                  <a:tcPr anchor="ctr">
                    <a:solidFill>
                      <a:srgbClr val="FFFFFF"/>
                    </a:solidFill>
                  </a:tcPr>
                </a:tc>
                <a:tc>
                  <a:txBody>
                    <a:bodyPr/>
                    <a:lstStyle/>
                    <a:p>
                      <a:pPr algn="l">
                        <a:lnSpc>
                          <a:spcPct val="115000"/>
                        </a:lnSpc>
                      </a:pPr>
                      <a:r>
                        <a:rPr sz="1400" b="0">
                          <a:solidFill>
                            <a:srgbClr val="1A3247"/>
                          </a:solidFill>
                          <a:latin typeface="Work Sans"/>
                        </a:rPr>
                        <a:t>[ONE SHORT LINE]</a:t>
                      </a:r>
                    </a:p>
                  </a:txBody>
                  <a:tcPr anchor="ctr">
                    <a:solidFill>
                      <a:srgbClr val="FFFFFF"/>
                    </a:solidFill>
                  </a:tcPr>
                </a:tc>
              </a:tr>
              <a:tr h="384048">
                <a:tc>
                  <a:txBody>
                    <a:bodyPr/>
                    <a:lstStyle/>
                    <a:p>
                      <a:pPr algn="l">
                        <a:lnSpc>
                          <a:spcPct val="115000"/>
                        </a:lnSpc>
                      </a:pPr>
                      <a:r>
                        <a:rPr sz="1400" b="0">
                          <a:solidFill>
                            <a:srgbClr val="1A3247"/>
                          </a:solidFill>
                          <a:latin typeface="Work Sans"/>
                        </a:rPr>
                        <a:t>Overall</a:t>
                      </a:r>
                    </a:p>
                  </a:txBody>
                  <a:tcPr anchor="ctr">
                    <a:solidFill>
                      <a:srgbClr val="EFE8DC"/>
                    </a:solidFill>
                  </a:tcPr>
                </a:tc>
                <a:tc>
                  <a:txBody>
                    <a:bodyPr/>
                    <a:lstStyle/>
                    <a:p>
                      <a:pPr algn="l">
                        <a:lnSpc>
                          <a:spcPct val="115000"/>
                        </a:lnSpc>
                      </a:pPr>
                      <a:r>
                        <a:rPr sz="1400" b="0">
                          <a:solidFill>
                            <a:srgbClr val="1A3247"/>
                          </a:solidFill>
                          <a:latin typeface="Work Sans"/>
                        </a:rPr>
                        <a:t>[ ] out of 60</a:t>
                      </a:r>
                    </a:p>
                  </a:txBody>
                  <a:tcPr anchor="ctr">
                    <a:solidFill>
                      <a:srgbClr val="EFE8DC"/>
                    </a:solidFill>
                  </a:tcPr>
                </a:tc>
                <a:tc>
                  <a:txBody>
                    <a:bodyPr/>
                    <a:lstStyle/>
                    <a:p>
                      <a:pPr algn="l">
                        <a:lnSpc>
                          <a:spcPct val="115000"/>
                        </a:lnSpc>
                      </a:pPr>
                      <a:r>
                        <a:rPr sz="1400" b="0">
                          <a:solidFill>
                            <a:srgbClr val="1A3247"/>
                          </a:solidFill>
                          <a:latin typeface="Work Sans"/>
                        </a:rPr>
                        <a:t>[BAND]</a:t>
                      </a:r>
                    </a:p>
                  </a:txBody>
                  <a:tcPr anchor="ctr">
                    <a:solidFill>
                      <a:srgbClr val="EFE8DC"/>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What this looks like from outside</a:t>
            </a:r>
          </a:p>
        </p:txBody>
      </p:sp>
      <p:sp>
        <p:nvSpPr>
          <p:cNvPr id="3" name="Content Placeholder 2"/>
          <p:cNvSpPr>
            <a:spLocks noGrp="1"/>
          </p:cNvSpPr>
          <p:nvPr>
            <p:ph idx="1"/>
          </p:nvPr>
        </p:nvSpPr>
        <p:spPr>
          <a:xfrm>
            <a:off x="777240" y="1737360"/>
            <a:ext cx="10637215" cy="4480560"/>
          </a:xfrm>
        </p:spPr>
        <p:txBody>
          <a:bodyPr wrap="square"/>
          <a:lstStyle/>
          <a:p>
            <a:pPr>
              <a:lnSpc>
                <a:spcPct val="120000"/>
              </a:lnSpc>
              <a:spcAft>
                <a:spcPts val="1000"/>
              </a:spcAft>
            </a:pPr>
            <a:r>
              <a:rPr sz="2000">
                <a:solidFill>
                  <a:srgbClr val="1A3247"/>
                </a:solidFill>
                <a:latin typeface="Work Sans"/>
              </a:rPr>
              <a:t>[DESCRIBE ONE PERSON'S ACTUAL EXPERIENCE OF TRYING TO FIND OR JOIN US.]</a:t>
            </a:r>
          </a:p>
          <a:p>
            <a:pPr>
              <a:lnSpc>
                <a:spcPct val="120000"/>
              </a:lnSpc>
              <a:spcAft>
                <a:spcPts val="1000"/>
              </a:spcAft>
            </a:pPr>
            <a:r>
              <a:rPr sz="2000">
                <a:solidFill>
                  <a:srgbClr val="1A3247"/>
                </a:solidFill>
                <a:latin typeface="Work Sans"/>
              </a:rPr>
              <a:t>[WHAT THEY SAW. WHAT THEY COULD NOT FIND. WHAT THEY DID NEXT.]</a:t>
            </a:r>
          </a:p>
          <a:p>
            <a:pPr lvl="1">
              <a:lnSpc>
                <a:spcPct val="120000"/>
              </a:lnSpc>
              <a:spcAft>
                <a:spcPts val="1000"/>
              </a:spcAft>
            </a:pPr>
            <a:r>
              <a:rPr sz="1600">
                <a:solidFill>
                  <a:srgbClr val="4A5C6B"/>
                </a:solidFill>
                <a:latin typeface="Work Sans"/>
              </a:rPr>
              <a:t>This is the argument. Everything else is supporting detail.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A3247"/>
        </a:solidFill>
        <a:effectLst/>
      </p:bgPr>
    </p:bg>
    <p:spTree>
      <p:nvGrpSpPr>
        <p:cNvPr id="1" name=""/>
        <p:cNvGrpSpPr/>
        <p:nvPr/>
      </p:nvGrpSpPr>
      <p:grpSpPr/>
      <p:sp>
        <p:nvSpPr>
          <p:cNvPr id="2" name="Title 1"/>
          <p:cNvSpPr>
            <a:spLocks noGrp="1"/>
          </p:cNvSpPr>
          <p:nvPr>
            <p:ph type="title"/>
          </p:nvPr>
        </p:nvSpPr>
        <p:spPr>
          <a:xfrm>
            <a:off x="777240" y="2377440"/>
            <a:ext cx="10637215" cy="1371600"/>
          </a:xfrm>
        </p:spPr>
        <p:txBody>
          <a:bodyPr wrap="square"/>
          <a:lstStyle/>
          <a:p>
            <a:pPr algn="l">
              <a:lnSpc>
                <a:spcPct val="115000"/>
              </a:lnSpc>
            </a:pPr>
            <a:r>
              <a:rPr sz="3400" b="1">
                <a:solidFill>
                  <a:srgbClr val="FFFFFF"/>
                </a:solidFill>
                <a:latin typeface="Work Sans"/>
              </a:rPr>
              <a:t>Three priorities</a:t>
            </a:r>
          </a:p>
        </p:txBody>
      </p:sp>
      <p:sp>
        <p:nvSpPr>
          <p:cNvPr id="3" name="Text Placeholder 2"/>
          <p:cNvSpPr>
            <a:spLocks noGrp="1"/>
          </p:cNvSpPr>
          <p:nvPr>
            <p:ph type="body" idx="1"/>
          </p:nvPr>
        </p:nvSpPr>
        <p:spPr>
          <a:xfrm>
            <a:off x="777240" y="3749039"/>
            <a:ext cx="10637215" cy="1097280"/>
          </a:xfrm>
        </p:spPr>
        <p:txBody>
          <a:bodyPr wrap="square"/>
          <a:lstStyle/>
          <a:p>
            <a:pPr algn="l">
              <a:lnSpc>
                <a:spcPct val="115000"/>
              </a:lnSpc>
            </a:pPr>
            <a:r>
              <a:rPr sz="1600" b="0">
                <a:solidFill>
                  <a:srgbClr val="E88B4D"/>
                </a:solidFill>
                <a:latin typeface="Work Sans"/>
              </a:rPr>
              <a:t>Three, not eight. A church that picks three finishes two.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Priority 1: [WHAT WE WILL DO]</a:t>
            </a:r>
          </a:p>
        </p:txBody>
      </p:sp>
      <p:sp>
        <p:nvSpPr>
          <p:cNvPr id="3" name="Content Placeholder 2"/>
          <p:cNvSpPr>
            <a:spLocks noGrp="1"/>
          </p:cNvSpPr>
          <p:nvPr>
            <p:ph idx="1"/>
          </p:nvPr>
        </p:nvSpPr>
        <p:spPr>
          <a:xfrm>
            <a:off x="777240" y="1737360"/>
            <a:ext cx="10637215" cy="4480560"/>
          </a:xfrm>
        </p:spPr>
        <p:txBody>
          <a:bodyPr wrap="square"/>
          <a:lstStyle/>
          <a:p>
            <a:pPr>
              <a:lnSpc>
                <a:spcPct val="120000"/>
              </a:lnSpc>
              <a:spcAft>
                <a:spcPts val="1000"/>
              </a:spcAft>
            </a:pPr>
            <a:r>
              <a:rPr sz="2000">
                <a:solidFill>
                  <a:srgbClr val="1A3247"/>
                </a:solidFill>
                <a:latin typeface="Work Sans"/>
              </a:rPr>
              <a:t>Why it matters: [ONE SENTENCE, TIED BACK TO WHY NOW]</a:t>
            </a:r>
          </a:p>
          <a:p>
            <a:pPr>
              <a:lnSpc>
                <a:spcPct val="120000"/>
              </a:lnSpc>
              <a:spcAft>
                <a:spcPts val="1000"/>
              </a:spcAft>
            </a:pPr>
            <a:r>
              <a:rPr sz="2000">
                <a:solidFill>
                  <a:srgbClr val="1A3247"/>
                </a:solidFill>
                <a:latin typeface="Work Sans"/>
              </a:rPr>
              <a:t>Who leads: [NAME]  ·  Support: [NAME]</a:t>
            </a:r>
          </a:p>
          <a:p>
            <a:pPr>
              <a:lnSpc>
                <a:spcPct val="120000"/>
              </a:lnSpc>
              <a:spcAft>
                <a:spcPts val="1000"/>
              </a:spcAft>
            </a:pPr>
            <a:r>
              <a:rPr sz="2000">
                <a:solidFill>
                  <a:srgbClr val="1A3247"/>
                </a:solidFill>
                <a:latin typeface="Work Sans"/>
              </a:rPr>
              <a:t>By when: [DD/MM/YYYY]</a:t>
            </a:r>
          </a:p>
          <a:p>
            <a:pPr>
              <a:lnSpc>
                <a:spcPct val="120000"/>
              </a:lnSpc>
              <a:spcAft>
                <a:spcPts val="1000"/>
              </a:spcAft>
            </a:pPr>
            <a:r>
              <a:rPr sz="2000">
                <a:solidFill>
                  <a:srgbClr val="1A3247"/>
                </a:solidFill>
                <a:latin typeface="Work Sans"/>
              </a:rPr>
              <a:t>Cost: £[AMOUNT] [one-off / a year]</a:t>
            </a:r>
          </a:p>
          <a:p>
            <a:pPr>
              <a:lnSpc>
                <a:spcPct val="120000"/>
              </a:lnSpc>
              <a:spcAft>
                <a:spcPts val="1000"/>
              </a:spcAft>
            </a:pPr>
            <a:r>
              <a:rPr sz="2000">
                <a:solidFill>
                  <a:srgbClr val="1A3247"/>
                </a:solidFill>
                <a:latin typeface="Work Sans"/>
              </a:rPr>
              <a:t>What success looks like: [SOMETHING YOU CAN ACTUALLY CHECK IN THREE MONTHS]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Priority 2: [WHAT WE WILL DO]</a:t>
            </a:r>
          </a:p>
        </p:txBody>
      </p:sp>
      <p:sp>
        <p:nvSpPr>
          <p:cNvPr id="3" name="Content Placeholder 2"/>
          <p:cNvSpPr>
            <a:spLocks noGrp="1"/>
          </p:cNvSpPr>
          <p:nvPr>
            <p:ph idx="1"/>
          </p:nvPr>
        </p:nvSpPr>
        <p:spPr>
          <a:xfrm>
            <a:off x="777240" y="1737360"/>
            <a:ext cx="10637215" cy="4480560"/>
          </a:xfrm>
        </p:spPr>
        <p:txBody>
          <a:bodyPr wrap="square"/>
          <a:lstStyle/>
          <a:p>
            <a:pPr>
              <a:lnSpc>
                <a:spcPct val="120000"/>
              </a:lnSpc>
              <a:spcAft>
                <a:spcPts val="1000"/>
              </a:spcAft>
            </a:pPr>
            <a:r>
              <a:rPr sz="2000">
                <a:solidFill>
                  <a:srgbClr val="1A3247"/>
                </a:solidFill>
                <a:latin typeface="Work Sans"/>
              </a:rPr>
              <a:t>Why it matters: [ONE SENTENCE, TIED BACK TO WHY NOW]</a:t>
            </a:r>
          </a:p>
          <a:p>
            <a:pPr>
              <a:lnSpc>
                <a:spcPct val="120000"/>
              </a:lnSpc>
              <a:spcAft>
                <a:spcPts val="1000"/>
              </a:spcAft>
            </a:pPr>
            <a:r>
              <a:rPr sz="2000">
                <a:solidFill>
                  <a:srgbClr val="1A3247"/>
                </a:solidFill>
                <a:latin typeface="Work Sans"/>
              </a:rPr>
              <a:t>Who leads: [NAME]  ·  Support: [NAME]</a:t>
            </a:r>
          </a:p>
          <a:p>
            <a:pPr>
              <a:lnSpc>
                <a:spcPct val="120000"/>
              </a:lnSpc>
              <a:spcAft>
                <a:spcPts val="1000"/>
              </a:spcAft>
            </a:pPr>
            <a:r>
              <a:rPr sz="2000">
                <a:solidFill>
                  <a:srgbClr val="1A3247"/>
                </a:solidFill>
                <a:latin typeface="Work Sans"/>
              </a:rPr>
              <a:t>By when: [DD/MM/YYYY]</a:t>
            </a:r>
          </a:p>
          <a:p>
            <a:pPr>
              <a:lnSpc>
                <a:spcPct val="120000"/>
              </a:lnSpc>
              <a:spcAft>
                <a:spcPts val="1000"/>
              </a:spcAft>
            </a:pPr>
            <a:r>
              <a:rPr sz="2000">
                <a:solidFill>
                  <a:srgbClr val="1A3247"/>
                </a:solidFill>
                <a:latin typeface="Work Sans"/>
              </a:rPr>
              <a:t>Cost: £[AMOUNT] [one-off / a year]</a:t>
            </a:r>
          </a:p>
          <a:p>
            <a:pPr>
              <a:lnSpc>
                <a:spcPct val="120000"/>
              </a:lnSpc>
              <a:spcAft>
                <a:spcPts val="1000"/>
              </a:spcAft>
            </a:pPr>
            <a:r>
              <a:rPr sz="2000">
                <a:solidFill>
                  <a:srgbClr val="1A3247"/>
                </a:solidFill>
                <a:latin typeface="Work Sans"/>
              </a:rPr>
              <a:t>What success looks like: [SOMETHING YOU CAN ACTUALLY CHECK IN THREE MONTHS]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Priority 3: [WHAT WE WILL DO]</a:t>
            </a:r>
          </a:p>
        </p:txBody>
      </p:sp>
      <p:sp>
        <p:nvSpPr>
          <p:cNvPr id="3" name="Content Placeholder 2"/>
          <p:cNvSpPr>
            <a:spLocks noGrp="1"/>
          </p:cNvSpPr>
          <p:nvPr>
            <p:ph idx="1"/>
          </p:nvPr>
        </p:nvSpPr>
        <p:spPr>
          <a:xfrm>
            <a:off x="777240" y="1737360"/>
            <a:ext cx="10637215" cy="4480560"/>
          </a:xfrm>
        </p:spPr>
        <p:txBody>
          <a:bodyPr wrap="square"/>
          <a:lstStyle/>
          <a:p>
            <a:pPr>
              <a:lnSpc>
                <a:spcPct val="120000"/>
              </a:lnSpc>
              <a:spcAft>
                <a:spcPts val="1000"/>
              </a:spcAft>
            </a:pPr>
            <a:r>
              <a:rPr sz="2000">
                <a:solidFill>
                  <a:srgbClr val="1A3247"/>
                </a:solidFill>
                <a:latin typeface="Work Sans"/>
              </a:rPr>
              <a:t>Why it matters: [ONE SENTENCE, TIED BACK TO WHY NOW]</a:t>
            </a:r>
          </a:p>
          <a:p>
            <a:pPr>
              <a:lnSpc>
                <a:spcPct val="120000"/>
              </a:lnSpc>
              <a:spcAft>
                <a:spcPts val="1000"/>
              </a:spcAft>
            </a:pPr>
            <a:r>
              <a:rPr sz="2000">
                <a:solidFill>
                  <a:srgbClr val="1A3247"/>
                </a:solidFill>
                <a:latin typeface="Work Sans"/>
              </a:rPr>
              <a:t>Who leads: [NAME]  ·  Support: [NAME]</a:t>
            </a:r>
          </a:p>
          <a:p>
            <a:pPr>
              <a:lnSpc>
                <a:spcPct val="120000"/>
              </a:lnSpc>
              <a:spcAft>
                <a:spcPts val="1000"/>
              </a:spcAft>
            </a:pPr>
            <a:r>
              <a:rPr sz="2000">
                <a:solidFill>
                  <a:srgbClr val="1A3247"/>
                </a:solidFill>
                <a:latin typeface="Work Sans"/>
              </a:rPr>
              <a:t>By when: [DD/MM/YYYY]</a:t>
            </a:r>
          </a:p>
          <a:p>
            <a:pPr>
              <a:lnSpc>
                <a:spcPct val="120000"/>
              </a:lnSpc>
              <a:spcAft>
                <a:spcPts val="1000"/>
              </a:spcAft>
            </a:pPr>
            <a:r>
              <a:rPr sz="2000">
                <a:solidFill>
                  <a:srgbClr val="1A3247"/>
                </a:solidFill>
                <a:latin typeface="Work Sans"/>
              </a:rPr>
              <a:t>Cost: £[AMOUNT] [one-off / a year]</a:t>
            </a:r>
          </a:p>
          <a:p>
            <a:pPr>
              <a:lnSpc>
                <a:spcPct val="120000"/>
              </a:lnSpc>
              <a:spcAft>
                <a:spcPts val="1000"/>
              </a:spcAft>
            </a:pPr>
            <a:r>
              <a:rPr sz="2000">
                <a:solidFill>
                  <a:srgbClr val="1A3247"/>
                </a:solidFill>
                <a:latin typeface="Work Sans"/>
              </a:rPr>
              <a:t>What success looks like: [SOMETHING YOU CAN ACTUALLY CHECK IN THREE MONTHS]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What it costs</a:t>
            </a:r>
          </a:p>
        </p:txBody>
      </p:sp>
      <p:graphicFrame>
        <p:nvGraphicFramePr>
          <p:cNvPr id="3" name="Table 2"/>
          <p:cNvGraphicFramePr>
            <a:graphicFrameLocks noGrp="1"/>
          </p:cNvGraphicFramePr>
          <p:nvPr/>
        </p:nvGraphicFramePr>
        <p:xfrm>
          <a:off x="777240" y="1737360"/>
          <a:ext cx="10637213" cy="1920240"/>
        </p:xfrm>
        <a:graphic>
          <a:graphicData uri="http://schemas.openxmlformats.org/drawingml/2006/table">
            <a:tbl>
              <a:tblPr firstRow="1" bandRow="1">
                <a:tableStyleId>{5C22544A-7EE6-4342-B048-85BDC9FD1C3A}</a:tableStyleId>
              </a:tblPr>
              <a:tblGrid>
                <a:gridCol w="3272989"/>
                <a:gridCol w="1636494"/>
                <a:gridCol w="1636494"/>
                <a:gridCol w="4091236"/>
              </a:tblGrid>
              <a:tr h="384048">
                <a:tc>
                  <a:txBody>
                    <a:bodyPr/>
                    <a:lstStyle/>
                    <a:p>
                      <a:pPr algn="l">
                        <a:lnSpc>
                          <a:spcPct val="115000"/>
                        </a:lnSpc>
                      </a:pPr>
                      <a:r>
                        <a:rPr sz="1300" b="1">
                          <a:solidFill>
                            <a:srgbClr val="FFFFFF"/>
                          </a:solidFill>
                          <a:latin typeface="Work Sans"/>
                        </a:rPr>
                        <a:t>What</a:t>
                      </a:r>
                    </a:p>
                  </a:txBody>
                  <a:tcPr anchor="ctr">
                    <a:solidFill>
                      <a:srgbClr val="1A3247"/>
                    </a:solidFill>
                  </a:tcPr>
                </a:tc>
                <a:tc>
                  <a:txBody>
                    <a:bodyPr/>
                    <a:lstStyle/>
                    <a:p>
                      <a:pPr algn="l">
                        <a:lnSpc>
                          <a:spcPct val="115000"/>
                        </a:lnSpc>
                      </a:pPr>
                      <a:r>
                        <a:rPr sz="1300" b="1">
                          <a:solidFill>
                            <a:srgbClr val="FFFFFF"/>
                          </a:solidFill>
                          <a:latin typeface="Work Sans"/>
                        </a:rPr>
                        <a:t>One-off</a:t>
                      </a:r>
                    </a:p>
                  </a:txBody>
                  <a:tcPr anchor="ctr">
                    <a:solidFill>
                      <a:srgbClr val="1A3247"/>
                    </a:solidFill>
                  </a:tcPr>
                </a:tc>
                <a:tc>
                  <a:txBody>
                    <a:bodyPr/>
                    <a:lstStyle/>
                    <a:p>
                      <a:pPr algn="l">
                        <a:lnSpc>
                          <a:spcPct val="115000"/>
                        </a:lnSpc>
                      </a:pPr>
                      <a:r>
                        <a:rPr sz="1300" b="1">
                          <a:solidFill>
                            <a:srgbClr val="FFFFFF"/>
                          </a:solidFill>
                          <a:latin typeface="Work Sans"/>
                        </a:rPr>
                        <a:t>Each year</a:t>
                      </a:r>
                    </a:p>
                  </a:txBody>
                  <a:tcPr anchor="ctr">
                    <a:solidFill>
                      <a:srgbClr val="1A3247"/>
                    </a:solidFill>
                  </a:tcPr>
                </a:tc>
                <a:tc>
                  <a:txBody>
                    <a:bodyPr/>
                    <a:lstStyle/>
                    <a:p>
                      <a:pPr algn="l">
                        <a:lnSpc>
                          <a:spcPct val="115000"/>
                        </a:lnSpc>
                      </a:pPr>
                      <a:r>
                        <a:rPr sz="1300" b="1">
                          <a:solidFill>
                            <a:srgbClr val="FFFFFF"/>
                          </a:solidFill>
                          <a:latin typeface="Work Sans"/>
                        </a:rPr>
                        <a:t>Notes</a:t>
                      </a:r>
                    </a:p>
                  </a:txBody>
                  <a:tcPr anchor="ctr">
                    <a:solidFill>
                      <a:srgbClr val="1A3247"/>
                    </a:solidFill>
                  </a:tcPr>
                </a:tc>
              </a:tr>
              <a:tr h="384048">
                <a:tc>
                  <a:txBody>
                    <a:bodyPr/>
                    <a:lstStyle/>
                    <a:p>
                      <a:pPr algn="l">
                        <a:lnSpc>
                          <a:spcPct val="115000"/>
                        </a:lnSpc>
                      </a:pPr>
                      <a:r>
                        <a:rPr sz="1300" b="0">
                          <a:solidFill>
                            <a:srgbClr val="1A3247"/>
                          </a:solidFill>
                          <a:latin typeface="Work Sans"/>
                        </a:rPr>
                        <a:t>[ITEM]</a:t>
                      </a:r>
                    </a:p>
                  </a:txBody>
                  <a:tcPr anchor="ctr">
                    <a:solidFill>
                      <a:srgbClr val="FFFFFF"/>
                    </a:solidFill>
                  </a:tcPr>
                </a:tc>
                <a:tc>
                  <a:txBody>
                    <a:bodyPr/>
                    <a:lstStyle/>
                    <a:p>
                      <a:pPr algn="l">
                        <a:lnSpc>
                          <a:spcPct val="115000"/>
                        </a:lnSpc>
                      </a:pPr>
                      <a:r>
                        <a:rPr sz="1300" b="0">
                          <a:solidFill>
                            <a:srgbClr val="1A3247"/>
                          </a:solidFill>
                          <a:latin typeface="Work Sans"/>
                        </a:rPr>
                        <a:t>£[ ]</a:t>
                      </a:r>
                    </a:p>
                  </a:txBody>
                  <a:tcPr anchor="ctr">
                    <a:solidFill>
                      <a:srgbClr val="FFFFFF"/>
                    </a:solidFill>
                  </a:tcPr>
                </a:tc>
                <a:tc>
                  <a:txBody>
                    <a:bodyPr/>
                    <a:lstStyle/>
                    <a:p>
                      <a:pPr algn="l">
                        <a:lnSpc>
                          <a:spcPct val="115000"/>
                        </a:lnSpc>
                      </a:pPr>
                      <a:r>
                        <a:rPr sz="1300" b="0">
                          <a:solidFill>
                            <a:srgbClr val="1A3247"/>
                          </a:solidFill>
                          <a:latin typeface="Work Sans"/>
                        </a:rPr>
                        <a:t>£[ ]</a:t>
                      </a:r>
                    </a:p>
                  </a:txBody>
                  <a:tcPr anchor="ctr">
                    <a:solidFill>
                      <a:srgbClr val="FFFFFF"/>
                    </a:solidFill>
                  </a:tcPr>
                </a:tc>
                <a:tc>
                  <a:txBody>
                    <a:bodyPr/>
                    <a:lstStyle/>
                    <a:p>
                      <a:pPr algn="l">
                        <a:lnSpc>
                          <a:spcPct val="115000"/>
                        </a:lnSpc>
                      </a:pPr>
                      <a:r>
                        <a:rPr sz="1300" b="0">
                          <a:solidFill>
                            <a:srgbClr val="1A3247"/>
                          </a:solidFill>
                          <a:latin typeface="Work Sans"/>
                        </a:rPr>
                        <a:t>[CHARITY RATE APPLIED? VAT INCLUDED?]</a:t>
                      </a:r>
                    </a:p>
                  </a:txBody>
                  <a:tcPr anchor="ctr">
                    <a:solidFill>
                      <a:srgbClr val="FFFFFF"/>
                    </a:solidFill>
                  </a:tcPr>
                </a:tc>
              </a:tr>
              <a:tr h="384048">
                <a:tc>
                  <a:txBody>
                    <a:bodyPr/>
                    <a:lstStyle/>
                    <a:p>
                      <a:pPr algn="l">
                        <a:lnSpc>
                          <a:spcPct val="115000"/>
                        </a:lnSpc>
                      </a:pPr>
                      <a:r>
                        <a:rPr sz="1300" b="0">
                          <a:solidFill>
                            <a:srgbClr val="1A3247"/>
                          </a:solidFill>
                          <a:latin typeface="Work Sans"/>
                        </a:rPr>
                        <a:t>[ITEM]</a:t>
                      </a:r>
                    </a:p>
                  </a:txBody>
                  <a:tcPr anchor="ctr">
                    <a:solidFill>
                      <a:srgbClr val="EFE8DC"/>
                    </a:solidFill>
                  </a:tcPr>
                </a:tc>
                <a:tc>
                  <a:txBody>
                    <a:bodyPr/>
                    <a:lstStyle/>
                    <a:p>
                      <a:pPr algn="l">
                        <a:lnSpc>
                          <a:spcPct val="115000"/>
                        </a:lnSpc>
                      </a:pPr>
                      <a:r>
                        <a:rPr sz="1300" b="0">
                          <a:solidFill>
                            <a:srgbClr val="1A3247"/>
                          </a:solidFill>
                          <a:latin typeface="Work Sans"/>
                        </a:rPr>
                        <a:t>£[ ]</a:t>
                      </a:r>
                    </a:p>
                  </a:txBody>
                  <a:tcPr anchor="ctr">
                    <a:solidFill>
                      <a:srgbClr val="EFE8DC"/>
                    </a:solidFill>
                  </a:tcPr>
                </a:tc>
                <a:tc>
                  <a:txBody>
                    <a:bodyPr/>
                    <a:lstStyle/>
                    <a:p>
                      <a:pPr algn="l">
                        <a:lnSpc>
                          <a:spcPct val="115000"/>
                        </a:lnSpc>
                      </a:pPr>
                      <a:r>
                        <a:rPr sz="1300" b="0">
                          <a:solidFill>
                            <a:srgbClr val="1A3247"/>
                          </a:solidFill>
                          <a:latin typeface="Work Sans"/>
                        </a:rPr>
                        <a:t>£[ ]</a:t>
                      </a:r>
                    </a:p>
                  </a:txBody>
                  <a:tcPr anchor="ctr">
                    <a:solidFill>
                      <a:srgbClr val="EFE8DC"/>
                    </a:solidFill>
                  </a:tcPr>
                </a:tc>
                <a:tc>
                  <a:txBody>
                    <a:bodyPr/>
                    <a:lstStyle/>
                    <a:p>
                      <a:pPr algn="l">
                        <a:lnSpc>
                          <a:spcPct val="115000"/>
                        </a:lnSpc>
                      </a:pPr>
                      <a:r>
                        <a:rPr sz="1300" b="0">
                          <a:solidFill>
                            <a:srgbClr val="1A3247"/>
                          </a:solidFill>
                          <a:latin typeface="Work Sans"/>
                        </a:rPr>
                        <a:t>[ ]</a:t>
                      </a:r>
                    </a:p>
                  </a:txBody>
                  <a:tcPr anchor="ctr">
                    <a:solidFill>
                      <a:srgbClr val="EFE8DC"/>
                    </a:solidFill>
                  </a:tcPr>
                </a:tc>
              </a:tr>
              <a:tr h="384048">
                <a:tc>
                  <a:txBody>
                    <a:bodyPr/>
                    <a:lstStyle/>
                    <a:p>
                      <a:pPr algn="l">
                        <a:lnSpc>
                          <a:spcPct val="115000"/>
                        </a:lnSpc>
                      </a:pPr>
                      <a:r>
                        <a:rPr sz="1300" b="0">
                          <a:solidFill>
                            <a:srgbClr val="1A3247"/>
                          </a:solidFill>
                          <a:latin typeface="Work Sans"/>
                        </a:rPr>
                        <a:t>[ITEM]</a:t>
                      </a:r>
                    </a:p>
                  </a:txBody>
                  <a:tcPr anchor="ctr">
                    <a:solidFill>
                      <a:srgbClr val="FFFFFF"/>
                    </a:solidFill>
                  </a:tcPr>
                </a:tc>
                <a:tc>
                  <a:txBody>
                    <a:bodyPr/>
                    <a:lstStyle/>
                    <a:p>
                      <a:pPr algn="l">
                        <a:lnSpc>
                          <a:spcPct val="115000"/>
                        </a:lnSpc>
                      </a:pPr>
                      <a:r>
                        <a:rPr sz="1300" b="0">
                          <a:solidFill>
                            <a:srgbClr val="1A3247"/>
                          </a:solidFill>
                          <a:latin typeface="Work Sans"/>
                        </a:rPr>
                        <a:t>£[ ]</a:t>
                      </a:r>
                    </a:p>
                  </a:txBody>
                  <a:tcPr anchor="ctr">
                    <a:solidFill>
                      <a:srgbClr val="FFFFFF"/>
                    </a:solidFill>
                  </a:tcPr>
                </a:tc>
                <a:tc>
                  <a:txBody>
                    <a:bodyPr/>
                    <a:lstStyle/>
                    <a:p>
                      <a:pPr algn="l">
                        <a:lnSpc>
                          <a:spcPct val="115000"/>
                        </a:lnSpc>
                      </a:pPr>
                      <a:r>
                        <a:rPr sz="1300" b="0">
                          <a:solidFill>
                            <a:srgbClr val="1A3247"/>
                          </a:solidFill>
                          <a:latin typeface="Work Sans"/>
                        </a:rPr>
                        <a:t>£[ ]</a:t>
                      </a:r>
                    </a:p>
                  </a:txBody>
                  <a:tcPr anchor="ctr">
                    <a:solidFill>
                      <a:srgbClr val="FFFFFF"/>
                    </a:solidFill>
                  </a:tcPr>
                </a:tc>
                <a:tc>
                  <a:txBody>
                    <a:bodyPr/>
                    <a:lstStyle/>
                    <a:p>
                      <a:pPr algn="l">
                        <a:lnSpc>
                          <a:spcPct val="115000"/>
                        </a:lnSpc>
                      </a:pPr>
                      <a:r>
                        <a:rPr sz="1300" b="0">
                          <a:solidFill>
                            <a:srgbClr val="1A3247"/>
                          </a:solidFill>
                          <a:latin typeface="Work Sans"/>
                        </a:rPr>
                        <a:t>[ ]</a:t>
                      </a:r>
                    </a:p>
                  </a:txBody>
                  <a:tcPr anchor="ctr">
                    <a:solidFill>
                      <a:srgbClr val="FFFFFF"/>
                    </a:solidFill>
                  </a:tcPr>
                </a:tc>
              </a:tr>
              <a:tr h="384048">
                <a:tc>
                  <a:txBody>
                    <a:bodyPr/>
                    <a:lstStyle/>
                    <a:p>
                      <a:pPr algn="l">
                        <a:lnSpc>
                          <a:spcPct val="115000"/>
                        </a:lnSpc>
                      </a:pPr>
                      <a:r>
                        <a:rPr sz="1300" b="0">
                          <a:solidFill>
                            <a:srgbClr val="1A3247"/>
                          </a:solidFill>
                          <a:latin typeface="Work Sans"/>
                        </a:rPr>
                        <a:t>Total</a:t>
                      </a:r>
                    </a:p>
                  </a:txBody>
                  <a:tcPr anchor="ctr">
                    <a:solidFill>
                      <a:srgbClr val="EFE8DC"/>
                    </a:solidFill>
                  </a:tcPr>
                </a:tc>
                <a:tc>
                  <a:txBody>
                    <a:bodyPr/>
                    <a:lstStyle/>
                    <a:p>
                      <a:pPr algn="l">
                        <a:lnSpc>
                          <a:spcPct val="115000"/>
                        </a:lnSpc>
                      </a:pPr>
                      <a:r>
                        <a:rPr sz="1300" b="0">
                          <a:solidFill>
                            <a:srgbClr val="1A3247"/>
                          </a:solidFill>
                          <a:latin typeface="Work Sans"/>
                        </a:rPr>
                        <a:t>£[ ]</a:t>
                      </a:r>
                    </a:p>
                  </a:txBody>
                  <a:tcPr anchor="ctr">
                    <a:solidFill>
                      <a:srgbClr val="EFE8DC"/>
                    </a:solidFill>
                  </a:tcPr>
                </a:tc>
                <a:tc>
                  <a:txBody>
                    <a:bodyPr/>
                    <a:lstStyle/>
                    <a:p>
                      <a:pPr algn="l">
                        <a:lnSpc>
                          <a:spcPct val="115000"/>
                        </a:lnSpc>
                      </a:pPr>
                      <a:r>
                        <a:rPr sz="1300" b="0">
                          <a:solidFill>
                            <a:srgbClr val="1A3247"/>
                          </a:solidFill>
                          <a:latin typeface="Work Sans"/>
                        </a:rPr>
                        <a:t>£[ ]</a:t>
                      </a:r>
                    </a:p>
                  </a:txBody>
                  <a:tcPr anchor="ctr">
                    <a:solidFill>
                      <a:srgbClr val="EFE8DC"/>
                    </a:solidFill>
                  </a:tcPr>
                </a:tc>
                <a:tc>
                  <a:txBody>
                    <a:bodyPr/>
                    <a:lstStyle/>
                    <a:p>
                      <a:pPr algn="l">
                        <a:lnSpc>
                          <a:spcPct val="115000"/>
                        </a:lnSpc>
                      </a:pPr>
                      <a:r>
                        <a:rPr sz="1300" b="0">
                          <a:solidFill>
                            <a:srgbClr val="1A3247"/>
                          </a:solidFill>
                          <a:latin typeface="Work Sans"/>
                        </a:rPr>
                        <a:t>Three-year commitment: £[ ]</a:t>
                      </a:r>
                    </a:p>
                  </a:txBody>
                  <a:tcPr anchor="ctr">
                    <a:solidFill>
                      <a:srgbClr val="EFE8DC"/>
                    </a:solidFill>
                  </a:tcPr>
                </a:tc>
              </a:tr>
            </a:tbl>
          </a:graphicData>
        </a:graphic>
      </p:graphicFrame>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What we are not doing</a:t>
            </a:r>
          </a:p>
        </p:txBody>
      </p:sp>
      <p:sp>
        <p:nvSpPr>
          <p:cNvPr id="3" name="Content Placeholder 2"/>
          <p:cNvSpPr>
            <a:spLocks noGrp="1"/>
          </p:cNvSpPr>
          <p:nvPr>
            <p:ph idx="1"/>
          </p:nvPr>
        </p:nvSpPr>
        <p:spPr>
          <a:xfrm>
            <a:off x="777240" y="1737360"/>
            <a:ext cx="10637215" cy="4480560"/>
          </a:xfrm>
        </p:spPr>
        <p:txBody>
          <a:bodyPr wrap="square"/>
          <a:lstStyle/>
          <a:p>
            <a:pPr>
              <a:lnSpc>
                <a:spcPct val="120000"/>
              </a:lnSpc>
              <a:spcAft>
                <a:spcPts val="1000"/>
              </a:spcAft>
            </a:pPr>
            <a:r>
              <a:rPr sz="2000">
                <a:solidFill>
                  <a:srgbClr val="1A3247"/>
                </a:solidFill>
                <a:latin typeface="Work Sans"/>
              </a:rPr>
              <a:t>[SOMETHING SENSIBLE YOU HAVE DELIBERATELY LEFT OUT, AND WHY]</a:t>
            </a:r>
          </a:p>
          <a:p>
            <a:pPr>
              <a:lnSpc>
                <a:spcPct val="120000"/>
              </a:lnSpc>
              <a:spcAft>
                <a:spcPts val="1000"/>
              </a:spcAft>
            </a:pPr>
            <a:r>
              <a:rPr sz="2000">
                <a:solidFill>
                  <a:srgbClr val="1A3247"/>
                </a:solidFill>
                <a:latin typeface="Work Sans"/>
              </a:rPr>
              <a:t>[SOMETHING ELSE]</a:t>
            </a:r>
          </a:p>
          <a:p>
            <a:pPr>
              <a:lnSpc>
                <a:spcPct val="120000"/>
              </a:lnSpc>
              <a:spcAft>
                <a:spcPts val="1000"/>
              </a:spcAft>
            </a:pPr>
            <a:r>
              <a:rPr sz="2000">
                <a:solidFill>
                  <a:srgbClr val="1A3247"/>
                </a:solidFill>
                <a:latin typeface="Work Sans"/>
              </a:rPr>
              <a:t>We are not adding a platform nobody has time to run.</a:t>
            </a:r>
          </a:p>
          <a:p>
            <a:pPr>
              <a:lnSpc>
                <a:spcPct val="120000"/>
              </a:lnSpc>
              <a:spcAft>
                <a:spcPts val="1000"/>
              </a:spcAft>
            </a:pPr>
            <a:r>
              <a:rPr sz="2000">
                <a:solidFill>
                  <a:srgbClr val="1A3247"/>
                </a:solidFill>
                <a:latin typeface="Work Sans"/>
              </a:rPr>
              <a:t>We are not asking anyone to become the church's IT support.</a:t>
            </a:r>
          </a:p>
          <a:p>
            <a:pPr lvl="1">
              <a:lnSpc>
                <a:spcPct val="120000"/>
              </a:lnSpc>
              <a:spcAft>
                <a:spcPts val="1000"/>
              </a:spcAft>
            </a:pPr>
            <a:r>
              <a:rPr sz="1600">
                <a:solidFill>
                  <a:srgbClr val="4A5C6B"/>
                </a:solidFill>
                <a:latin typeface="Work Sans"/>
              </a:rPr>
              <a:t>Saying what you are not doing is how you stop the list growing in the discussion.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What we need from you</a:t>
            </a:r>
          </a:p>
        </p:txBody>
      </p:sp>
      <p:sp>
        <p:nvSpPr>
          <p:cNvPr id="3" name="Content Placeholder 2"/>
          <p:cNvSpPr>
            <a:spLocks noGrp="1"/>
          </p:cNvSpPr>
          <p:nvPr>
            <p:ph idx="1"/>
          </p:nvPr>
        </p:nvSpPr>
        <p:spPr>
          <a:xfrm>
            <a:off x="777240" y="1737360"/>
            <a:ext cx="10637215" cy="4480560"/>
          </a:xfrm>
        </p:spPr>
        <p:txBody>
          <a:bodyPr wrap="square"/>
          <a:lstStyle/>
          <a:p>
            <a:pPr>
              <a:lnSpc>
                <a:spcPct val="120000"/>
              </a:lnSpc>
              <a:spcAft>
                <a:spcPts val="1000"/>
              </a:spcAft>
            </a:pPr>
            <a:r>
              <a:rPr sz="2000">
                <a:solidFill>
                  <a:srgbClr val="1A3247"/>
                </a:solidFill>
                <a:latin typeface="Work Sans"/>
              </a:rPr>
              <a:t>That the meeting agrees the three priorities as presented.</a:t>
            </a:r>
          </a:p>
          <a:p>
            <a:pPr>
              <a:lnSpc>
                <a:spcPct val="120000"/>
              </a:lnSpc>
              <a:spcAft>
                <a:spcPts val="1000"/>
              </a:spcAft>
            </a:pPr>
            <a:r>
              <a:rPr sz="2000">
                <a:solidFill>
                  <a:srgbClr val="1A3247"/>
                </a:solidFill>
                <a:latin typeface="Work Sans"/>
              </a:rPr>
              <a:t>That a budget of £[AMOUNT] a year is approved for [WHAT].</a:t>
            </a:r>
          </a:p>
          <a:p>
            <a:pPr>
              <a:lnSpc>
                <a:spcPct val="120000"/>
              </a:lnSpc>
              <a:spcAft>
                <a:spcPts val="1000"/>
              </a:spcAft>
            </a:pPr>
            <a:r>
              <a:rPr sz="2000">
                <a:solidFill>
                  <a:srgbClr val="1A3247"/>
                </a:solidFill>
                <a:latin typeface="Work Sans"/>
              </a:rPr>
              <a:t>That [NAME], [NAME] and [NAME] are asked to lead on them.</a:t>
            </a:r>
          </a:p>
          <a:p>
            <a:pPr>
              <a:lnSpc>
                <a:spcPct val="120000"/>
              </a:lnSpc>
              <a:spcAft>
                <a:spcPts val="1000"/>
              </a:spcAft>
            </a:pPr>
            <a:r>
              <a:rPr sz="2000">
                <a:solidFill>
                  <a:srgbClr val="1A3247"/>
                </a:solidFill>
                <a:latin typeface="Work Sans"/>
              </a:rPr>
              <a:t>That progress is reviewed at the meeting on [DD/MM/YYYY].</a:t>
            </a:r>
          </a:p>
          <a:p>
            <a:pPr lvl="1">
              <a:lnSpc>
                <a:spcPct val="120000"/>
              </a:lnSpc>
              <a:spcAft>
                <a:spcPts val="1000"/>
              </a:spcAft>
            </a:pPr>
            <a:r>
              <a:rPr sz="1600">
                <a:solidFill>
                  <a:srgbClr val="4A5C6B"/>
                </a:solidFill>
                <a:latin typeface="Work Sans"/>
              </a:rPr>
              <a:t>Worded so it can go straight into the minutes.</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5F0E8"/>
        </a:solidFill>
        <a:effectLst/>
      </p:bgPr>
    </p:bg>
    <p:spTree>
      <p:nvGrpSpPr>
        <p:cNvPr id="1" name=""/>
        <p:cNvGrpSpPr/>
        <p:nvPr/>
      </p:nvGrpSpPr>
      <p:grpSpPr/>
      <p:sp>
        <p:nvSpPr>
          <p:cNvPr id="2" name="Title 1"/>
          <p:cNvSpPr>
            <a:spLocks noGrp="1"/>
          </p:cNvSpPr>
          <p:nvPr>
            <p:ph type="title"/>
          </p:nvPr>
        </p:nvSpPr>
        <p:spPr>
          <a:xfrm>
            <a:off x="777240" y="548640"/>
            <a:ext cx="10637215" cy="1005840"/>
          </a:xfrm>
        </p:spPr>
        <p:txBody>
          <a:bodyPr wrap="square"/>
          <a:lstStyle/>
          <a:p>
            <a:pPr algn="l">
              <a:lnSpc>
                <a:spcPct val="115000"/>
              </a:lnSpc>
            </a:pPr>
            <a:r>
              <a:rPr sz="3000" b="1">
                <a:solidFill>
                  <a:srgbClr val="1A3247"/>
                </a:solidFill>
                <a:latin typeface="Work Sans"/>
              </a:rPr>
              <a:t>If you agree, here is what happens next</a:t>
            </a:r>
          </a:p>
        </p:txBody>
      </p:sp>
      <p:sp>
        <p:nvSpPr>
          <p:cNvPr id="3" name="Content Placeholder 2"/>
          <p:cNvSpPr>
            <a:spLocks noGrp="1"/>
          </p:cNvSpPr>
          <p:nvPr>
            <p:ph idx="1"/>
          </p:nvPr>
        </p:nvSpPr>
        <p:spPr>
          <a:xfrm>
            <a:off x="777240" y="1737360"/>
            <a:ext cx="10637215" cy="4480560"/>
          </a:xfrm>
        </p:spPr>
        <p:txBody>
          <a:bodyPr wrap="square"/>
          <a:lstStyle/>
          <a:p>
            <a:pPr>
              <a:lnSpc>
                <a:spcPct val="120000"/>
              </a:lnSpc>
              <a:spcAft>
                <a:spcPts val="1000"/>
              </a:spcAft>
            </a:pPr>
            <a:r>
              <a:rPr sz="2000">
                <a:solidFill>
                  <a:srgbClr val="1A3247"/>
                </a:solidFill>
                <a:latin typeface="Work Sans"/>
              </a:rPr>
              <a:t>This week: [FIRST CONCRETE STEP, SOMETHING SMALL]</a:t>
            </a:r>
          </a:p>
          <a:p>
            <a:pPr>
              <a:lnSpc>
                <a:spcPct val="120000"/>
              </a:lnSpc>
              <a:spcAft>
                <a:spcPts val="1000"/>
              </a:spcAft>
            </a:pPr>
            <a:r>
              <a:rPr sz="2000">
                <a:solidFill>
                  <a:srgbClr val="1A3247"/>
                </a:solidFill>
                <a:latin typeface="Work Sans"/>
              </a:rPr>
              <a:t>Within a month: [NEXT STEP]</a:t>
            </a:r>
          </a:p>
          <a:p>
            <a:pPr>
              <a:lnSpc>
                <a:spcPct val="120000"/>
              </a:lnSpc>
              <a:spcAft>
                <a:spcPts val="1000"/>
              </a:spcAft>
            </a:pPr>
            <a:r>
              <a:rPr sz="2000">
                <a:solidFill>
                  <a:srgbClr val="1A3247"/>
                </a:solidFill>
                <a:latin typeface="Work Sans"/>
              </a:rPr>
              <a:t>At the [DD/MM/YYYY] meeting: a five-minute progress update, not a paper.</a:t>
            </a:r>
          </a:p>
          <a:p>
            <a:pPr>
              <a:lnSpc>
                <a:spcPct val="120000"/>
              </a:lnSpc>
              <a:spcAft>
                <a:spcPts val="1000"/>
              </a:spcAft>
            </a:pPr>
            <a:r>
              <a:rPr sz="2000">
                <a:solidFill>
                  <a:srgbClr val="1A3247"/>
                </a:solidFill>
                <a:latin typeface="Work Sans"/>
              </a:rPr>
              <a:t>In twelve months: we run the health check again and see what moved.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A3247"/>
        </a:solidFill>
        <a:effectLst/>
      </p:bgPr>
    </p:bg>
    <p:spTree>
      <p:nvGrpSpPr>
        <p:cNvPr id="1" name=""/>
        <p:cNvGrpSpPr/>
        <p:nvPr/>
      </p:nvGrpSpPr>
      <p:grpSpPr/>
      <p:sp>
        <p:nvSpPr>
          <p:cNvPr id="2" name="Title 1"/>
          <p:cNvSpPr>
            <a:spLocks noGrp="1"/>
          </p:cNvSpPr>
          <p:nvPr>
            <p:ph type="title"/>
          </p:nvPr>
        </p:nvSpPr>
        <p:spPr>
          <a:xfrm>
            <a:off x="777240" y="2377440"/>
            <a:ext cx="10637215" cy="1371600"/>
          </a:xfrm>
        </p:spPr>
        <p:txBody>
          <a:bodyPr wrap="square"/>
          <a:lstStyle/>
          <a:p>
            <a:pPr algn="l">
              <a:lnSpc>
                <a:spcPct val="115000"/>
              </a:lnSpc>
            </a:pPr>
            <a:r>
              <a:rPr sz="3400" b="1">
                <a:solidFill>
                  <a:srgbClr val="FFFFFF"/>
                </a:solidFill>
                <a:latin typeface="Work Sans"/>
              </a:rPr>
              <a:t>Thank you</a:t>
            </a:r>
          </a:p>
        </p:txBody>
      </p:sp>
      <p:sp>
        <p:nvSpPr>
          <p:cNvPr id="3" name="Text Placeholder 2"/>
          <p:cNvSpPr>
            <a:spLocks noGrp="1"/>
          </p:cNvSpPr>
          <p:nvPr>
            <p:ph type="body" idx="1"/>
          </p:nvPr>
        </p:nvSpPr>
        <p:spPr>
          <a:xfrm>
            <a:off x="777240" y="3749039"/>
            <a:ext cx="10637215" cy="1097280"/>
          </a:xfrm>
        </p:spPr>
        <p:txBody>
          <a:bodyPr wrap="square"/>
          <a:lstStyle/>
          <a:p>
            <a:pPr algn="l">
              <a:lnSpc>
                <a:spcPct val="115000"/>
              </a:lnSpc>
            </a:pPr>
            <a:r>
              <a:rPr sz="1600" b="0">
                <a:solidFill>
                  <a:srgbClr val="E88B4D"/>
                </a:solidFill>
                <a:latin typeface="Work Sans"/>
              </a:rPr>
              <a:t>Questions, and anything you want changed before it goes in the minutes.</a:t>
            </a:r>
          </a:p>
          <a:p>
            <a:pPr algn="l">
              <a:lnSpc>
                <a:spcPct val="115000"/>
              </a:lnSpc>
            </a:pPr>
          </a:p>
          <a:p>
            <a:pPr algn="l">
              <a:lnSpc>
                <a:spcPct val="115000"/>
              </a:lnSpc>
            </a:pPr>
            <a:r>
              <a:rPr sz="1600" b="0">
                <a:solidFill>
                  <a:srgbClr val="E88B4D"/>
                </a:solidFill>
                <a:latin typeface="Work Sans"/>
              </a:rPr>
              <a:t>Template by Church Digital Strategy  |  churchdigitalstrategy.com  |  Last reviewed: 7 September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priorities: a paper for your leadership team</dc:title>
  <dc:subject/>
  <dc:creator>Church Digital Strategy</dc:creator>
  <cp:keywords/>
  <dc:description>This template is a starting point for your church to adapt, not legal advice. Last reviewed: 7 September 2026. churchdigitalstrategy.com</dc:description>
  <cp:lastModifiedBy>Church Digital Strategy</cp:lastModifiedBy>
  <cp:revision>1</cp:revision>
  <dcterms:created xsi:type="dcterms:W3CDTF">2026-08-24T00:00:00Z</dcterms:created>
  <dcterms:modified xsi:type="dcterms:W3CDTF">2026-08-24T00:00:00Z</dcterms:modified>
  <cp:category>Template</cp:category>
</cp:coreProperties>
</file>